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010400" cy="9296400"/>
  <p:embeddedFontLst>
    <p:embeddedFont>
      <p:font typeface="Libre Franklin" panose="020B0604020202020204" charset="0"/>
      <p:regular r:id="rId14"/>
      <p:bold r:id="rId15"/>
      <p:italic r:id="rId16"/>
      <p:boldItalic r:id="rId17"/>
    </p:embeddedFont>
    <p:embeddedFont>
      <p:font typeface="Libre Franklin Thin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44">
          <p15:clr>
            <a:srgbClr val="A4A3A4"/>
          </p15:clr>
        </p15:guide>
        <p15:guide id="2" pos="4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9zuhqH0OlRZhrOFkdAU9GNBlQ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32" y="72"/>
      </p:cViewPr>
      <p:guideLst>
        <p:guide orient="horz" pos="944"/>
        <p:guide pos="4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A27A6-3A06-417E-970B-6BC99AACC26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6DAA8-15FE-488B-8430-B89E4D2FF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23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1aee91d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e1aee91d52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ge1aee91d52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1aee91d52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e1aee91d52_1_4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e1aee91d52_1_4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1cf15fa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e1cf15fa01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e1cf15fa01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1cf15fa0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e1cf15fa01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e1cf15fa01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e1cf15fa0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e1cf15fa01_0_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e1cf15fa01_0_1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6ebde63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b6ebde632d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b6ebde632d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2307ec10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e2307ec10d_0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69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What is whole community mean</a:t>
            </a:r>
            <a:endParaRPr/>
          </a:p>
          <a:p>
            <a:pPr marL="469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AFN is not a label</a:t>
            </a:r>
            <a:endParaRPr/>
          </a:p>
          <a:p>
            <a:pPr marL="469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Get a Person specific to WCI</a:t>
            </a:r>
            <a:endParaRPr/>
          </a:p>
        </p:txBody>
      </p:sp>
      <p:sp>
        <p:nvSpPr>
          <p:cNvPr id="203" name="Google Shape;203;ge2307ec10d_0_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(low ink)">
  <p:cSld name="1_Title Slide (low ink)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"/>
          <p:cNvSpPr/>
          <p:nvPr/>
        </p:nvSpPr>
        <p:spPr>
          <a:xfrm>
            <a:off x="-3437" y="-12192"/>
            <a:ext cx="12192000" cy="6858002"/>
          </a:xfrm>
          <a:prstGeom prst="rect">
            <a:avLst/>
          </a:prstGeom>
          <a:solidFill>
            <a:srgbClr val="005288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738190" y="390543"/>
            <a:ext cx="10708748" cy="181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Thin"/>
              <a:buNone/>
              <a:defRPr sz="5400" b="0" i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738189" y="2280634"/>
            <a:ext cx="10708748" cy="114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8333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lvl="1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189" y="3829059"/>
            <a:ext cx="3698875" cy="131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 descr="A view of a cit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7883" r="15496"/>
          <a:stretch/>
        </p:blipFill>
        <p:spPr>
          <a:xfrm>
            <a:off x="-1" y="0"/>
            <a:ext cx="6096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>
            <a:spLocks noGrp="1"/>
          </p:cNvSpPr>
          <p:nvPr>
            <p:ph type="ftr" idx="11"/>
          </p:nvPr>
        </p:nvSpPr>
        <p:spPr>
          <a:xfrm>
            <a:off x="6530340" y="6276661"/>
            <a:ext cx="4443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A5B5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10973753" y="6276661"/>
            <a:ext cx="9144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619773" y="2159000"/>
            <a:ext cx="5268383" cy="371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◻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6619773" y="1387209"/>
            <a:ext cx="4833555" cy="74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88"/>
              </a:buClr>
              <a:buSzPts val="2800"/>
              <a:buFont typeface="Libre Franklin Thin"/>
              <a:buNone/>
              <a:defRPr>
                <a:solidFill>
                  <a:srgbClr val="0052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738194" y="2098850"/>
            <a:ext cx="5129793" cy="347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◻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6322005" y="1579099"/>
            <a:ext cx="5131808" cy="37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3"/>
          </p:nvPr>
        </p:nvSpPr>
        <p:spPr>
          <a:xfrm>
            <a:off x="6322005" y="2098850"/>
            <a:ext cx="5131808" cy="347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◻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4"/>
          </p:nvPr>
        </p:nvSpPr>
        <p:spPr>
          <a:xfrm>
            <a:off x="711200" y="1579099"/>
            <a:ext cx="5131808" cy="37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88"/>
              </a:buClr>
              <a:buSzPts val="2800"/>
              <a:buFont typeface="Libre Franklin Thin"/>
              <a:buNone/>
              <a:defRPr>
                <a:solidFill>
                  <a:srgbClr val="0052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ftr" idx="11"/>
          </p:nvPr>
        </p:nvSpPr>
        <p:spPr>
          <a:xfrm>
            <a:off x="6096000" y="6173791"/>
            <a:ext cx="4443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A5B5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10539413" y="6173791"/>
            <a:ext cx="9144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0457" y="5871061"/>
            <a:ext cx="2027024" cy="8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 descr="A picture containing person, outdoor, yellow, ma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6354" t="-1" r="14905" b="33627"/>
          <a:stretch/>
        </p:blipFill>
        <p:spPr>
          <a:xfrm>
            <a:off x="-1" y="-3"/>
            <a:ext cx="1219199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/>
          <p:nvPr/>
        </p:nvSpPr>
        <p:spPr>
          <a:xfrm>
            <a:off x="6096000" y="-3"/>
            <a:ext cx="6096000" cy="6858000"/>
          </a:xfrm>
          <a:prstGeom prst="rect">
            <a:avLst/>
          </a:prstGeom>
          <a:solidFill>
            <a:srgbClr val="5A5B5D">
              <a:alpha val="7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5188">
              <a:alpha val="7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10968043" y="6409008"/>
            <a:ext cx="485773" cy="20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ftr" idx="11"/>
          </p:nvPr>
        </p:nvSpPr>
        <p:spPr>
          <a:xfrm>
            <a:off x="6534987" y="6302861"/>
            <a:ext cx="4443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688767" y="2154312"/>
            <a:ext cx="5129793" cy="347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◻"/>
              <a:defRPr sz="18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2"/>
          </p:nvPr>
        </p:nvSpPr>
        <p:spPr>
          <a:xfrm>
            <a:off x="661773" y="1634561"/>
            <a:ext cx="5131808" cy="37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2857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3"/>
          </p:nvPr>
        </p:nvSpPr>
        <p:spPr>
          <a:xfrm>
            <a:off x="6479111" y="2207696"/>
            <a:ext cx="5129793" cy="347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◻"/>
              <a:defRPr sz="18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4"/>
          </p:nvPr>
        </p:nvSpPr>
        <p:spPr>
          <a:xfrm>
            <a:off x="6452117" y="1687945"/>
            <a:ext cx="5131808" cy="37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2857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88"/>
              </a:buClr>
              <a:buSzPts val="2800"/>
              <a:buFont typeface="Libre Franklin Thin"/>
              <a:buNone/>
              <a:defRPr>
                <a:solidFill>
                  <a:srgbClr val="0052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ftr" idx="11"/>
          </p:nvPr>
        </p:nvSpPr>
        <p:spPr>
          <a:xfrm>
            <a:off x="6096000" y="6173791"/>
            <a:ext cx="4443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A5B5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10539413" y="6173791"/>
            <a:ext cx="9144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0457" y="5871061"/>
            <a:ext cx="2027024" cy="8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list">
  <p:cSld name="Numbered lis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738193" y="1549400"/>
            <a:ext cx="10715625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101820"/>
              </a:buClr>
              <a:buSzPts val="2000"/>
              <a:buFont typeface="Libre Franklin Thin"/>
              <a:buAutoNum type="arabicPeriod"/>
              <a:defRPr sz="2000">
                <a:solidFill>
                  <a:srgbClr val="10182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1820"/>
              </a:buClr>
              <a:buSzPts val="1800"/>
              <a:buFont typeface="Libre Franklin Thin"/>
              <a:buAutoNum type="alphaLcPeriod"/>
              <a:defRPr sz="1800">
                <a:solidFill>
                  <a:srgbClr val="101820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1820"/>
              </a:buClr>
              <a:buSzPts val="1600"/>
              <a:buFont typeface="Noto Sans Symbols"/>
              <a:buChar char="▪"/>
              <a:defRPr sz="1600">
                <a:solidFill>
                  <a:srgbClr val="10182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88"/>
              </a:buClr>
              <a:buSzPts val="2800"/>
              <a:buFont typeface="Libre Franklin Thin"/>
              <a:buNone/>
              <a:defRPr>
                <a:solidFill>
                  <a:srgbClr val="0052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ftr" idx="11"/>
          </p:nvPr>
        </p:nvSpPr>
        <p:spPr>
          <a:xfrm>
            <a:off x="6096000" y="6173791"/>
            <a:ext cx="4443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A5B5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10539413" y="6173791"/>
            <a:ext cx="9144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0457" y="5871061"/>
            <a:ext cx="2027024" cy="8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with caption ">
  <p:cSld name="Chart with caption 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7219366" y="1549401"/>
            <a:ext cx="4234455" cy="38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15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2"/>
          </p:nvPr>
        </p:nvSpPr>
        <p:spPr>
          <a:xfrm>
            <a:off x="763008" y="1549402"/>
            <a:ext cx="6023847" cy="388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8181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1pPr>
            <a:lvl2pPr marL="914400" lvl="1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88"/>
              </a:buClr>
              <a:buSzPts val="2800"/>
              <a:buFont typeface="Libre Franklin Thin"/>
              <a:buNone/>
              <a:defRPr>
                <a:solidFill>
                  <a:srgbClr val="0052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ftr" idx="11"/>
          </p:nvPr>
        </p:nvSpPr>
        <p:spPr>
          <a:xfrm>
            <a:off x="6096000" y="6173791"/>
            <a:ext cx="4443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A5B5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10539413" y="6173791"/>
            <a:ext cx="9144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0457" y="5871061"/>
            <a:ext cx="2027024" cy="8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with title (1)">
  <p:cSld name="Chart with title (1)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/>
          <p:nvPr/>
        </p:nvSpPr>
        <p:spPr>
          <a:xfrm>
            <a:off x="-21833" y="2"/>
            <a:ext cx="12192000" cy="68579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4275" tIns="32125" rIns="64275" bIns="32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449407" y="5274393"/>
            <a:ext cx="3310144" cy="52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216666"/>
              </a:lnSpc>
              <a:spcBef>
                <a:spcPts val="1000"/>
              </a:spcBef>
              <a:spcAft>
                <a:spcPts val="0"/>
              </a:spcAft>
              <a:buSzPts val="1200"/>
              <a:buFont typeface="Libre Franklin"/>
              <a:buNone/>
              <a:defRPr sz="1200" i="1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00"/>
              <a:buFont typeface="Libre Franklin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None/>
              <a:defRPr sz="14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2"/>
          </p:nvPr>
        </p:nvSpPr>
        <p:spPr>
          <a:xfrm>
            <a:off x="7325955" y="564185"/>
            <a:ext cx="4234455" cy="705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2222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ftr" idx="11"/>
          </p:nvPr>
        </p:nvSpPr>
        <p:spPr>
          <a:xfrm>
            <a:off x="6096000" y="6173791"/>
            <a:ext cx="4443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A5B5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10539413" y="6173791"/>
            <a:ext cx="9144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0457" y="5871061"/>
            <a:ext cx="2027024" cy="8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rt with title (3)">
  <p:cSld name="Chart with title (3)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646695" y="5229211"/>
            <a:ext cx="6766343" cy="52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216666"/>
              </a:lnSpc>
              <a:spcBef>
                <a:spcPts val="1000"/>
              </a:spcBef>
              <a:spcAft>
                <a:spcPts val="0"/>
              </a:spcAft>
              <a:buSzPts val="1200"/>
              <a:buFont typeface="Libre Franklin"/>
              <a:buNone/>
              <a:defRPr sz="1200" i="1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00"/>
              <a:buFont typeface="Libre Franklin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None/>
              <a:defRPr sz="14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2"/>
          </p:nvPr>
        </p:nvSpPr>
        <p:spPr>
          <a:xfrm>
            <a:off x="646695" y="517967"/>
            <a:ext cx="10867972" cy="528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2222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6096000" y="6173791"/>
            <a:ext cx="4443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A5B5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10539413" y="6173791"/>
            <a:ext cx="9144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0457" y="5871061"/>
            <a:ext cx="2027024" cy="8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subTitle" idx="1"/>
          </p:nvPr>
        </p:nvSpPr>
        <p:spPr>
          <a:xfrm>
            <a:off x="1204148" y="2996623"/>
            <a:ext cx="9746073" cy="44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t" anchorCtr="0">
            <a:spAutoFit/>
          </a:bodyPr>
          <a:lstStyle>
            <a:lvl1pPr marR="0" lvl="0" algn="l">
              <a:lnSpc>
                <a:spcPct val="140000"/>
              </a:lnSpc>
              <a:spcBef>
                <a:spcPts val="2109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sz="2000" cap="none">
                <a:solidFill>
                  <a:srgbClr val="050606"/>
                </a:solidFill>
              </a:defRPr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1150313" y="2345635"/>
            <a:ext cx="10715627" cy="74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88"/>
              </a:buClr>
              <a:buSzPts val="2800"/>
              <a:buFont typeface="Libre Franklin Thin"/>
              <a:buNone/>
              <a:defRPr>
                <a:solidFill>
                  <a:srgbClr val="0052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ftr" idx="11"/>
          </p:nvPr>
        </p:nvSpPr>
        <p:spPr>
          <a:xfrm>
            <a:off x="6096000" y="6173791"/>
            <a:ext cx="4443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A5B5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ldNum" idx="12"/>
          </p:nvPr>
        </p:nvSpPr>
        <p:spPr>
          <a:xfrm>
            <a:off x="10539413" y="6173791"/>
            <a:ext cx="9144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0457" y="5871061"/>
            <a:ext cx="2027024" cy="8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HSEM template" type="tx">
  <p:cSld name="TITLE_AND_BOD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1aee91d52_1_39"/>
          <p:cNvSpPr/>
          <p:nvPr/>
        </p:nvSpPr>
        <p:spPr>
          <a:xfrm rot="10800000" flipH="1">
            <a:off x="-464240" y="-21900"/>
            <a:ext cx="2294296" cy="6879900"/>
          </a:xfrm>
          <a:custGeom>
            <a:avLst/>
            <a:gdLst/>
            <a:ahLst/>
            <a:cxnLst/>
            <a:rect l="l" t="t" r="r" b="b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2156"/>
                </a:srgbClr>
              </a:gs>
              <a:gs pos="41000">
                <a:srgbClr val="003171">
                  <a:alpha val="52156"/>
                </a:srgbClr>
              </a:gs>
              <a:gs pos="100000">
                <a:srgbClr val="003171">
                  <a:alpha val="52156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e1aee91d52_1_39"/>
          <p:cNvSpPr txBox="1">
            <a:spLocks noGrp="1"/>
          </p:cNvSpPr>
          <p:nvPr>
            <p:ph type="body" idx="1"/>
          </p:nvPr>
        </p:nvSpPr>
        <p:spPr>
          <a:xfrm>
            <a:off x="609600" y="1658991"/>
            <a:ext cx="10972800" cy="48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e1aee91d52_1_39"/>
          <p:cNvSpPr/>
          <p:nvPr/>
        </p:nvSpPr>
        <p:spPr>
          <a:xfrm rot="10800000" flipH="1">
            <a:off x="-1491539" y="-4702"/>
            <a:ext cx="4127490" cy="6862700"/>
          </a:xfrm>
          <a:custGeom>
            <a:avLst/>
            <a:gdLst/>
            <a:ahLst/>
            <a:cxnLst/>
            <a:rect l="l" t="t" r="r" b="b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2156"/>
                </a:srgbClr>
              </a:gs>
              <a:gs pos="41000">
                <a:srgbClr val="003171">
                  <a:alpha val="52156"/>
                </a:srgbClr>
              </a:gs>
              <a:gs pos="100000">
                <a:srgbClr val="003171">
                  <a:alpha val="52156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e1aee91d52_1_39"/>
          <p:cNvSpPr/>
          <p:nvPr/>
        </p:nvSpPr>
        <p:spPr>
          <a:xfrm rot="10800000">
            <a:off x="10786045" y="-6970"/>
            <a:ext cx="1466640" cy="6864970"/>
          </a:xfrm>
          <a:custGeom>
            <a:avLst/>
            <a:gdLst/>
            <a:ahLst/>
            <a:cxnLst/>
            <a:rect l="l" t="t" r="r" b="b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128" scaled="0"/>
          </a:gra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e1aee91d52_1_3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44444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88"/>
              </a:buClr>
              <a:buSzPts val="2800"/>
              <a:buFont typeface="Libre Franklin Thin"/>
              <a:buNone/>
              <a:defRPr>
                <a:solidFill>
                  <a:srgbClr val="0052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10539413" y="6173791"/>
            <a:ext cx="9144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7"/>
          <p:cNvSpPr txBox="1"/>
          <p:nvPr/>
        </p:nvSpPr>
        <p:spPr>
          <a:xfrm>
            <a:off x="6096000" y="6173791"/>
            <a:ext cx="4443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A5B5D"/>
                </a:solidFill>
                <a:latin typeface="Arial"/>
                <a:ea typeface="Arial"/>
                <a:cs typeface="Arial"/>
                <a:sym typeface="Arial"/>
              </a:rPr>
              <a:t>Federal Emergency Management Agency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556" y="5861119"/>
            <a:ext cx="2155825" cy="768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b6ebde632d_0_7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b6ebde632d_0_79"/>
          <p:cNvSpPr txBox="1">
            <a:spLocks noGrp="1"/>
          </p:cNvSpPr>
          <p:nvPr>
            <p:ph type="body" idx="1"/>
          </p:nvPr>
        </p:nvSpPr>
        <p:spPr>
          <a:xfrm>
            <a:off x="609600" y="1727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b6ebde632d_0_7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gb6ebde632d_0_7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gb6ebde632d_0_79"/>
          <p:cNvSpPr txBox="1">
            <a:spLocks noGrp="1"/>
          </p:cNvSpPr>
          <p:nvPr>
            <p:ph type="sldNum" idx="12"/>
          </p:nvPr>
        </p:nvSpPr>
        <p:spPr>
          <a:xfrm>
            <a:off x="10951857" y="5867132"/>
            <a:ext cx="55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bg>
      <p:bgPr>
        <a:solidFill>
          <a:srgbClr val="005288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738189" y="2579484"/>
            <a:ext cx="10715627" cy="74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ibre Franklin Thin"/>
              <a:buNone/>
              <a:defRPr sz="4000" b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745067" y="3310128"/>
            <a:ext cx="10708748" cy="114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62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lvl="1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(low ink)">
  <p:cSld name="Title Slide (low ink)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738189" y="2164956"/>
            <a:ext cx="10715627" cy="74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88"/>
              </a:buClr>
              <a:buSzPts val="4000"/>
              <a:buFont typeface="Libre Franklin Thin"/>
              <a:buNone/>
              <a:defRPr sz="4000" b="0">
                <a:solidFill>
                  <a:srgbClr val="005288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745067" y="2895600"/>
            <a:ext cx="10708748" cy="114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62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43484E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lvl="1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067" y="4372332"/>
            <a:ext cx="3269721" cy="1165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bg>
      <p:bgPr>
        <a:solidFill>
          <a:schemeClr val="dk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0" descr="A large body of water surrounded by tre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1670" r="22030"/>
          <a:stretch/>
        </p:blipFill>
        <p:spPr>
          <a:xfrm>
            <a:off x="-1" y="0"/>
            <a:ext cx="12192001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288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738189" y="2579484"/>
            <a:ext cx="10715627" cy="74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ibre Franklin Thin"/>
              <a:buNone/>
              <a:defRPr sz="4000" b="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745067" y="3310128"/>
            <a:ext cx="10708748" cy="114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62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lvl="1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◻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ctrTitle"/>
          </p:nvPr>
        </p:nvSpPr>
        <p:spPr>
          <a:xfrm>
            <a:off x="1204149" y="2300174"/>
            <a:ext cx="9746075" cy="880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50" tIns="32125" rIns="64250" bIns="32125" anchor="ctr" anchorCtr="0">
            <a:normAutofit/>
          </a:bodyPr>
          <a:lstStyle>
            <a:lvl1pPr lvl="0" algn="l">
              <a:lnSpc>
                <a:spcPct val="108695"/>
              </a:lnSpc>
              <a:spcBef>
                <a:spcPts val="7500"/>
              </a:spcBef>
              <a:spcAft>
                <a:spcPts val="0"/>
              </a:spcAft>
              <a:buClr>
                <a:srgbClr val="005288"/>
              </a:buClr>
              <a:buSzPts val="4600"/>
              <a:buFont typeface="Libre Franklin Thin"/>
              <a:buNone/>
              <a:defRPr sz="4600">
                <a:solidFill>
                  <a:srgbClr val="0052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1204152" y="3202727"/>
            <a:ext cx="9746073" cy="717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50" tIns="32125" rIns="64250" bIns="32125" anchor="t" anchorCtr="0">
            <a:spAutoFit/>
          </a:bodyPr>
          <a:lstStyle>
            <a:lvl1pPr lvl="0" algn="l">
              <a:lnSpc>
                <a:spcPct val="108695"/>
              </a:lnSpc>
              <a:spcBef>
                <a:spcPts val="2109"/>
              </a:spcBef>
              <a:spcAft>
                <a:spcPts val="0"/>
              </a:spcAft>
              <a:buClr>
                <a:schemeClr val="dk2"/>
              </a:buClr>
              <a:buSzPts val="4600"/>
              <a:buFont typeface="Libre Franklin"/>
              <a:buNone/>
              <a:defRPr sz="4600" cap="none">
                <a:solidFill>
                  <a:srgbClr val="5A5B5D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6096000" y="6173791"/>
            <a:ext cx="4443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10539413" y="6173791"/>
            <a:ext cx="9144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11"/>
          <p:cNvSpPr txBox="1"/>
          <p:nvPr/>
        </p:nvSpPr>
        <p:spPr>
          <a:xfrm>
            <a:off x="6096000" y="6173791"/>
            <a:ext cx="4443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A5B5D"/>
                </a:solidFill>
                <a:latin typeface="Arial"/>
                <a:ea typeface="Arial"/>
                <a:cs typeface="Arial"/>
                <a:sym typeface="Arial"/>
              </a:rPr>
              <a:t>Federal Emergency Management Agency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1"/>
          <p:cNvSpPr txBox="1"/>
          <p:nvPr/>
        </p:nvSpPr>
        <p:spPr>
          <a:xfrm>
            <a:off x="10539413" y="6173791"/>
            <a:ext cx="9144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‹#›</a:t>
            </a:fld>
            <a:endParaRPr sz="1200" b="0" i="0" u="none" strike="noStrike" cap="none">
              <a:solidFill>
                <a:srgbClr val="5A5B5D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556" y="5861119"/>
            <a:ext cx="2155825" cy="768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wo Content">
  <p:cSld name="4_Two Content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51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6587490" y="6299521"/>
            <a:ext cx="4443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11030903" y="6299521"/>
            <a:ext cx="9144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725837" y="2143639"/>
            <a:ext cx="5129793" cy="347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◻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738189" y="1206938"/>
            <a:ext cx="5117441" cy="74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88"/>
              </a:buClr>
              <a:buSzPts val="2800"/>
              <a:buFont typeface="Libre Franklin Thin"/>
              <a:buNone/>
              <a:defRPr>
                <a:solidFill>
                  <a:srgbClr val="0052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722076" y="1379318"/>
            <a:ext cx="4860325" cy="376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◻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61" name="Google Shape;6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0457" y="5885349"/>
            <a:ext cx="2027024" cy="8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726018" y="1549400"/>
            <a:ext cx="5268383" cy="399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◻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2"/>
          </p:nvPr>
        </p:nvSpPr>
        <p:spPr>
          <a:xfrm>
            <a:off x="6314018" y="1549400"/>
            <a:ext cx="5268383" cy="399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◻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88"/>
              </a:buClr>
              <a:buSzPts val="2800"/>
              <a:buFont typeface="Libre Franklin Thin"/>
              <a:buNone/>
              <a:defRPr>
                <a:solidFill>
                  <a:srgbClr val="0052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6096000" y="6173791"/>
            <a:ext cx="4443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A5B5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10539413" y="6173791"/>
            <a:ext cx="9144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A5B5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0457" y="5871061"/>
            <a:ext cx="2027024" cy="8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dt" idx="10"/>
          </p:nvPr>
        </p:nvSpPr>
        <p:spPr>
          <a:xfrm>
            <a:off x="3251200" y="617379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Thin"/>
              <a:buNone/>
              <a:defRPr sz="28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" name="Google Shape;12;p5"/>
          <p:cNvCxnSpPr/>
          <p:nvPr/>
        </p:nvCxnSpPr>
        <p:spPr>
          <a:xfrm>
            <a:off x="738194" y="1297384"/>
            <a:ext cx="10715625" cy="0"/>
          </a:xfrm>
          <a:prstGeom prst="straightConnector1">
            <a:avLst/>
          </a:prstGeom>
          <a:noFill/>
          <a:ln w="25400" cap="flat" cmpd="sng">
            <a:solidFill>
              <a:srgbClr val="8A8B8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18181"/>
              </a:lnSpc>
              <a:spcBef>
                <a:spcPts val="1000"/>
              </a:spcBef>
              <a:spcAft>
                <a:spcPts val="0"/>
              </a:spcAft>
              <a:buClr>
                <a:srgbClr val="8A8B8F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8B8F"/>
              </a:buClr>
              <a:buSzPts val="10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ftr" idx="11"/>
          </p:nvPr>
        </p:nvSpPr>
        <p:spPr>
          <a:xfrm>
            <a:off x="6096000" y="6173791"/>
            <a:ext cx="4443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ldNum" idx="12"/>
          </p:nvPr>
        </p:nvSpPr>
        <p:spPr>
          <a:xfrm>
            <a:off x="10539413" y="6173791"/>
            <a:ext cx="9144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ema.gov/emergency-managers/national-preparedness/risk-capability-assessment/#thir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" title="Colorado Division of Homeland Security &amp; Emergency Management LOGO"/>
          <p:cNvPicPr preferRelativeResize="0"/>
          <p:nvPr/>
        </p:nvPicPr>
        <p:blipFill rotWithShape="1">
          <a:blip r:embed="rId3">
            <a:alphaModFix/>
          </a:blip>
          <a:srcRect t="1200" b="1190"/>
          <a:stretch/>
        </p:blipFill>
        <p:spPr>
          <a:xfrm>
            <a:off x="5847600" y="3720700"/>
            <a:ext cx="5943598" cy="155794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"/>
          <p:cNvSpPr txBox="1">
            <a:spLocks noGrp="1"/>
          </p:cNvSpPr>
          <p:nvPr>
            <p:ph type="title"/>
          </p:nvPr>
        </p:nvSpPr>
        <p:spPr>
          <a:xfrm>
            <a:off x="336600" y="441775"/>
            <a:ext cx="11454600" cy="24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Thin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Achieving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Thin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Whole Community Inclusion in Emergency Management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"/>
          <p:cNvSpPr/>
          <p:nvPr/>
        </p:nvSpPr>
        <p:spPr>
          <a:xfrm>
            <a:off x="7063150" y="4699100"/>
            <a:ext cx="5154900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6096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A900"/>
              </a:buClr>
              <a:buSzPts val="32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Sadie Martinez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A900"/>
              </a:buClr>
              <a:buSzPts val="21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Access &amp; Functional Needs Coordinator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A900"/>
              </a:buClr>
              <a:buSzPts val="21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Colorado Office of Emergency Management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A900"/>
              </a:buClr>
              <a:buSzPts val="21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 720.610.1691  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A900"/>
              </a:buClr>
              <a:buSzPts val="21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sadie.martinez@state.co.us  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4" descr="Sadie Martinez"/>
          <p:cNvPicPr preferRelativeResize="0"/>
          <p:nvPr/>
        </p:nvPicPr>
        <p:blipFill rotWithShape="1">
          <a:blip r:embed="rId3">
            <a:alphaModFix/>
          </a:blip>
          <a:srcRect t="6208" r="12816"/>
          <a:stretch/>
        </p:blipFill>
        <p:spPr>
          <a:xfrm>
            <a:off x="8416844" y="1556616"/>
            <a:ext cx="2447529" cy="2612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" title="Colorado Division of Homeland Security &amp; Emergency Management LOGO"/>
          <p:cNvPicPr preferRelativeResize="0"/>
          <p:nvPr/>
        </p:nvPicPr>
        <p:blipFill rotWithShape="1">
          <a:blip r:embed="rId4">
            <a:alphaModFix/>
          </a:blip>
          <a:srcRect t="1200" b="1190"/>
          <a:stretch/>
        </p:blipFill>
        <p:spPr>
          <a:xfrm>
            <a:off x="7440050" y="215325"/>
            <a:ext cx="4401096" cy="115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"/>
          <p:cNvSpPr/>
          <p:nvPr/>
        </p:nvSpPr>
        <p:spPr>
          <a:xfrm>
            <a:off x="656475" y="4721750"/>
            <a:ext cx="4649400" cy="20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Michael Houston</a:t>
            </a: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Region 8 Disability Integration Specialist</a:t>
            </a: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</a:rPr>
              <a:t>FEMA</a:t>
            </a:r>
            <a:endParaRPr sz="1800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</a:rPr>
              <a:t>C 202.440.2740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Michael.Houston@fema.dhs.gov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endParaRPr sz="1800" b="0" i="0" u="sng" strike="noStrike" cap="none" dirty="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14" name="Google Shape;214;p4" title="Picture of Mike Houst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5025" y="1556625"/>
            <a:ext cx="2039111" cy="307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" descr="Federal Emergency Management Agency (FEMA) Sea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6471" y="215330"/>
            <a:ext cx="3401456" cy="11536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025" y="2720848"/>
            <a:ext cx="10715627" cy="7433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latin typeface="+mj-lt"/>
              </a:rPr>
              <a:t>Questions?</a:t>
            </a: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e1aee91d52_0_0" title="Colorado Division of Homeland Security &amp; Emergency Management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3250" y="5800750"/>
            <a:ext cx="3179450" cy="8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e1aee91d52_0_0"/>
          <p:cNvSpPr txBox="1">
            <a:spLocks noGrp="1"/>
          </p:cNvSpPr>
          <p:nvPr>
            <p:ph type="body" idx="1"/>
          </p:nvPr>
        </p:nvSpPr>
        <p:spPr>
          <a:xfrm>
            <a:off x="738189" y="1524000"/>
            <a:ext cx="10715700" cy="4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44500" algn="l" rtl="0">
              <a:lnSpc>
                <a:spcPct val="144444"/>
              </a:lnSpc>
              <a:spcBef>
                <a:spcPts val="1000"/>
              </a:spcBef>
              <a:spcAft>
                <a:spcPts val="0"/>
              </a:spcAft>
              <a:buSzPts val="3400"/>
              <a:buFont typeface="Arial"/>
              <a:buChar char="❖"/>
            </a:pPr>
            <a:r>
              <a:rPr lang="en-US" sz="3400" dirty="0">
                <a:latin typeface="Arial"/>
                <a:ea typeface="Arial"/>
                <a:cs typeface="Arial"/>
                <a:sym typeface="Arial"/>
              </a:rPr>
              <a:t>Understanding equity and inclusion (equality) and identifying your subject matter experts in both disciplines</a:t>
            </a:r>
            <a:endParaRPr sz="3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44500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ts val="3400"/>
              <a:buFont typeface="Arial"/>
              <a:buChar char="❖"/>
            </a:pPr>
            <a:r>
              <a:rPr lang="en-US" sz="3400" dirty="0">
                <a:latin typeface="Arial"/>
                <a:ea typeface="Arial"/>
                <a:cs typeface="Arial"/>
                <a:sym typeface="Arial"/>
              </a:rPr>
              <a:t>Learning strategies to ensure you are effectively planning for everyone in your community</a:t>
            </a:r>
            <a:endParaRPr dirty="0"/>
          </a:p>
        </p:txBody>
      </p:sp>
      <p:sp>
        <p:nvSpPr>
          <p:cNvPr id="150" name="Google Shape;150;ge1aee91d52_0_0"/>
          <p:cNvSpPr txBox="1">
            <a:spLocks noGrp="1"/>
          </p:cNvSpPr>
          <p:nvPr>
            <p:ph type="title"/>
          </p:nvPr>
        </p:nvSpPr>
        <p:spPr>
          <a:xfrm>
            <a:off x="738189" y="452440"/>
            <a:ext cx="107157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700" b="1" dirty="0">
                <a:latin typeface="Arial"/>
                <a:ea typeface="Arial"/>
                <a:cs typeface="Arial"/>
                <a:sym typeface="Arial"/>
              </a:rPr>
              <a:t>Learning  Objectives </a:t>
            </a:r>
            <a:endParaRPr sz="37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title="Colorado Division of Homeland Security &amp; Emergency Management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3250" y="5800750"/>
            <a:ext cx="3179450" cy="8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"/>
          <p:cNvSpPr txBox="1">
            <a:spLocks noGrp="1"/>
          </p:cNvSpPr>
          <p:nvPr>
            <p:ph type="body" idx="1"/>
          </p:nvPr>
        </p:nvSpPr>
        <p:spPr>
          <a:xfrm>
            <a:off x="738189" y="1524000"/>
            <a:ext cx="10715627" cy="410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900" lvl="0" indent="-381000" algn="l" rtl="0">
              <a:lnSpc>
                <a:spcPct val="118181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▪"/>
            </a:pPr>
            <a:r>
              <a:rPr lang="en-US" sz="11200" dirty="0">
                <a:latin typeface="Arial"/>
                <a:ea typeface="Arial"/>
                <a:cs typeface="Arial"/>
                <a:sym typeface="Arial"/>
              </a:rPr>
              <a:t>Planning with the whole community  </a:t>
            </a:r>
            <a:endParaRPr sz="112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81000" algn="l" rtl="0">
              <a:lnSpc>
                <a:spcPct val="118181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▪"/>
            </a:pPr>
            <a:r>
              <a:rPr lang="en-US" sz="11200" dirty="0">
                <a:latin typeface="Arial"/>
                <a:ea typeface="Arial"/>
                <a:cs typeface="Arial"/>
                <a:sym typeface="Arial"/>
              </a:rPr>
              <a:t>Ensuring inclusion in your agency’s core capabilities </a:t>
            </a:r>
            <a:endParaRPr sz="112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81000" algn="l" rtl="0">
              <a:lnSpc>
                <a:spcPct val="118181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▪"/>
            </a:pPr>
            <a:r>
              <a:rPr lang="en-US" sz="11200" dirty="0">
                <a:latin typeface="Arial"/>
                <a:ea typeface="Arial"/>
                <a:cs typeface="Arial"/>
                <a:sym typeface="Arial"/>
              </a:rPr>
              <a:t>Inclusion assigned as a responsibility for a member of your team </a:t>
            </a:r>
            <a:endParaRPr sz="112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81000" algn="l" rtl="0">
              <a:lnSpc>
                <a:spcPct val="118181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▪"/>
            </a:pPr>
            <a:r>
              <a:rPr lang="en-US" sz="11200" dirty="0">
                <a:latin typeface="Arial"/>
                <a:ea typeface="Arial"/>
                <a:cs typeface="Arial"/>
                <a:sym typeface="Arial"/>
              </a:rPr>
              <a:t>Dedicating a full-time position that focuses on ensuring equity and equality is considered in all phases of emergency management  </a:t>
            </a:r>
            <a:endParaRPr sz="112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81000" algn="l" rtl="0">
              <a:lnSpc>
                <a:spcPct val="118181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▪"/>
            </a:pPr>
            <a:r>
              <a:rPr lang="en-US" sz="11200" dirty="0">
                <a:latin typeface="Arial"/>
                <a:ea typeface="Arial"/>
                <a:cs typeface="Arial"/>
                <a:sym typeface="Arial"/>
              </a:rPr>
              <a:t>Colorado blueprint that can help you achieve a similar outcome in your state</a:t>
            </a:r>
            <a:endParaRPr sz="112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03200" algn="l" rtl="0">
              <a:lnSpc>
                <a:spcPct val="118181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342900" lvl="0" indent="-203200" algn="l" rtl="0">
              <a:lnSpc>
                <a:spcPct val="118181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342900" lvl="0" indent="-203200" algn="l" rtl="0">
              <a:lnSpc>
                <a:spcPct val="118181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342900" lvl="0" indent="-203200" algn="l" rtl="0">
              <a:lnSpc>
                <a:spcPct val="118181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157" name="Google Shape;157;p2"/>
          <p:cNvSpPr txBox="1">
            <a:spLocks noGrp="1"/>
          </p:cNvSpPr>
          <p:nvPr>
            <p:ph type="title"/>
          </p:nvPr>
        </p:nvSpPr>
        <p:spPr>
          <a:xfrm>
            <a:off x="738189" y="452440"/>
            <a:ext cx="10715627" cy="74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88"/>
              </a:buClr>
              <a:buSzPts val="2800"/>
              <a:buFont typeface="Libre Franklin Thin"/>
              <a:buNone/>
            </a:pPr>
            <a:r>
              <a:rPr lang="en-US" sz="3700" b="1" dirty="0">
                <a:latin typeface="Arial"/>
                <a:ea typeface="Arial"/>
                <a:cs typeface="Arial"/>
                <a:sym typeface="Arial"/>
              </a:rPr>
              <a:t>Whole Community in Emergency Management</a:t>
            </a:r>
            <a:endParaRPr sz="37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e1aee91d52_1_49" title="Colorado Division of Homeland Security &amp; Emergency Management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3250" y="5800750"/>
            <a:ext cx="3179450" cy="8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e1aee91d52_1_49"/>
          <p:cNvSpPr txBox="1">
            <a:spLocks noGrp="1"/>
          </p:cNvSpPr>
          <p:nvPr>
            <p:ph type="body" idx="1"/>
          </p:nvPr>
        </p:nvSpPr>
        <p:spPr>
          <a:xfrm>
            <a:off x="617675" y="1294225"/>
            <a:ext cx="11070300" cy="47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16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25"/>
              <a:buFont typeface="Arial"/>
              <a:buChar char="▪"/>
            </a:pPr>
            <a:r>
              <a:rPr lang="en-US" sz="2725" dirty="0">
                <a:latin typeface="Arial"/>
                <a:ea typeface="Arial"/>
                <a:cs typeface="Arial"/>
                <a:sym typeface="Arial"/>
              </a:rPr>
              <a:t>Incident Command System (ICS) relationships</a:t>
            </a:r>
            <a:endParaRPr sz="2725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679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94"/>
              <a:buFont typeface="Arial"/>
              <a:buChar char="◻"/>
            </a:pPr>
            <a:r>
              <a:rPr lang="en-US" sz="2193" dirty="0">
                <a:latin typeface="Arial"/>
                <a:ea typeface="Arial"/>
                <a:cs typeface="Arial"/>
                <a:sym typeface="Arial"/>
              </a:rPr>
              <a:t>FEMA/State/Local </a:t>
            </a:r>
            <a:endParaRPr sz="2193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016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25"/>
              <a:buFont typeface="Arial"/>
              <a:buChar char="▪"/>
            </a:pPr>
            <a:r>
              <a:rPr lang="en-US" sz="2725" dirty="0">
                <a:latin typeface="Arial"/>
                <a:ea typeface="Arial"/>
                <a:cs typeface="Arial"/>
                <a:sym typeface="Arial"/>
              </a:rPr>
              <a:t>Emergency Management plans </a:t>
            </a:r>
            <a:endParaRPr sz="2725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679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94"/>
              <a:buFont typeface="Arial"/>
              <a:buChar char="◻"/>
            </a:pPr>
            <a:r>
              <a:rPr lang="en-US" sz="2193" dirty="0">
                <a:latin typeface="Arial"/>
                <a:ea typeface="Arial"/>
                <a:cs typeface="Arial"/>
                <a:sym typeface="Arial"/>
              </a:rPr>
              <a:t>Colorado Emergency Preparedness Assessment (CEPA)</a:t>
            </a:r>
            <a:endParaRPr sz="2193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679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94"/>
              <a:buFont typeface="Arial"/>
              <a:buChar char="◻"/>
            </a:pPr>
            <a:r>
              <a:rPr lang="en-US" sz="2193" dirty="0" err="1">
                <a:latin typeface="Arial"/>
                <a:ea typeface="Arial"/>
                <a:cs typeface="Arial"/>
                <a:sym typeface="Arial"/>
              </a:rPr>
              <a:t>Haz</a:t>
            </a:r>
            <a:r>
              <a:rPr lang="en-US" sz="2193" dirty="0">
                <a:latin typeface="Arial"/>
                <a:ea typeface="Arial"/>
                <a:cs typeface="Arial"/>
                <a:sym typeface="Arial"/>
              </a:rPr>
              <a:t>-Mat plans- Hazardous Materials Plans</a:t>
            </a:r>
            <a:endParaRPr sz="2193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679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94"/>
              <a:buChar char="◻"/>
            </a:pPr>
            <a:r>
              <a:rPr lang="en-US" sz="2193" u="sng" dirty="0">
                <a:solidFill>
                  <a:srgbClr val="00528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Threat and Hazard Identification and Risk Assessment (THIRA)</a:t>
            </a:r>
            <a:r>
              <a:rPr lang="en-US" sz="2193" dirty="0">
                <a:latin typeface="Arial"/>
                <a:ea typeface="Arial"/>
                <a:cs typeface="Arial"/>
                <a:sym typeface="Arial"/>
              </a:rPr>
              <a:t> - Stakeholder Preparedness Review (SPR)</a:t>
            </a:r>
            <a:endParaRPr sz="2193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679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94"/>
              <a:buFont typeface="Arial"/>
              <a:buChar char="◻"/>
            </a:pPr>
            <a:r>
              <a:rPr lang="en-US" sz="2193" dirty="0">
                <a:latin typeface="Arial"/>
                <a:ea typeface="Arial"/>
                <a:cs typeface="Arial"/>
                <a:sym typeface="Arial"/>
              </a:rPr>
              <a:t>Access &amp; Functional Needs Planning tool</a:t>
            </a:r>
            <a:endParaRPr sz="2193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679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94"/>
              <a:buFont typeface="Arial"/>
              <a:buChar char="◻"/>
            </a:pPr>
            <a:r>
              <a:rPr lang="en-US" sz="2193" dirty="0">
                <a:latin typeface="Arial"/>
                <a:ea typeface="Arial"/>
                <a:cs typeface="Arial"/>
                <a:sym typeface="Arial"/>
              </a:rPr>
              <a:t>Community Inclusion in Colorado: Resources and Maps/Geographic Information System (GIS) data</a:t>
            </a:r>
            <a:endParaRPr sz="2193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17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75"/>
              <a:buFont typeface="Arial"/>
              <a:buChar char="▪"/>
            </a:pPr>
            <a:r>
              <a:rPr lang="en-US" sz="2975" dirty="0">
                <a:latin typeface="Arial"/>
                <a:ea typeface="Arial"/>
                <a:cs typeface="Arial"/>
                <a:sym typeface="Arial"/>
              </a:rPr>
              <a:t>Cross relationship </a:t>
            </a:r>
            <a:endParaRPr sz="2975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679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94"/>
              <a:buFont typeface="Arial"/>
              <a:buChar char="◻"/>
            </a:pPr>
            <a:r>
              <a:rPr lang="en-US" sz="2193" dirty="0">
                <a:latin typeface="Arial"/>
                <a:ea typeface="Arial"/>
                <a:cs typeface="Arial"/>
                <a:sym typeface="Arial"/>
              </a:rPr>
              <a:t>Emergency Support Functions (ESFs)</a:t>
            </a:r>
            <a:endParaRPr sz="2193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6790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94"/>
              <a:buFont typeface="Arial"/>
              <a:buChar char="◻"/>
            </a:pPr>
            <a:r>
              <a:rPr lang="en-US" sz="2193" dirty="0">
                <a:latin typeface="Arial"/>
                <a:ea typeface="Arial"/>
                <a:cs typeface="Arial"/>
                <a:sym typeface="Arial"/>
              </a:rPr>
              <a:t>Stakeholders</a:t>
            </a:r>
            <a:endParaRPr sz="2193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e1aee91d52_1_49"/>
          <p:cNvSpPr txBox="1">
            <a:spLocks noGrp="1"/>
          </p:cNvSpPr>
          <p:nvPr>
            <p:ph type="title"/>
          </p:nvPr>
        </p:nvSpPr>
        <p:spPr>
          <a:xfrm>
            <a:off x="794964" y="157215"/>
            <a:ext cx="107157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8181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700" b="1" dirty="0">
                <a:latin typeface="Arial"/>
                <a:ea typeface="Arial"/>
                <a:cs typeface="Arial"/>
                <a:sym typeface="Arial"/>
              </a:rPr>
              <a:t>Planning with The Whole Community</a:t>
            </a:r>
            <a:endParaRPr sz="37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e1cf15fa01_0_0" title="Colorado Division of Homeland Security &amp; Emergency Management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3250" y="5800750"/>
            <a:ext cx="3179450" cy="8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e1cf15fa01_0_0"/>
          <p:cNvSpPr txBox="1">
            <a:spLocks noGrp="1"/>
          </p:cNvSpPr>
          <p:nvPr>
            <p:ph type="body" idx="1"/>
          </p:nvPr>
        </p:nvSpPr>
        <p:spPr>
          <a:xfrm>
            <a:off x="767814" y="1279425"/>
            <a:ext cx="10715700" cy="4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▪"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Center for Independent Living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▪"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How and who can fill that gap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◻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Small Dollar Grant Awards (SDGA), Emergency Management Performance Grant (EMPG)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◻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Section 504 of rehab act is included in deliverables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▪"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How is it funded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◻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Memorandum of Understanding (MOU)/MOA Memorandum of Agreement 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◻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Contracted correctly for Public Assistance eligibility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◻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Section 504 of Rehab act is included in deliverables  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▪"/>
            </a:pP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Managing expectations knowing your limits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e1cf15fa01_0_0"/>
          <p:cNvSpPr txBox="1">
            <a:spLocks noGrp="1"/>
          </p:cNvSpPr>
          <p:nvPr>
            <p:ph type="title"/>
          </p:nvPr>
        </p:nvSpPr>
        <p:spPr>
          <a:xfrm>
            <a:off x="567725" y="452450"/>
            <a:ext cx="111159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8181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400" b="1" dirty="0">
                <a:latin typeface="Arial"/>
                <a:ea typeface="Arial"/>
                <a:cs typeface="Arial"/>
                <a:sym typeface="Arial"/>
              </a:rPr>
              <a:t>Ensuring inclusion in your agency’s core capabilities </a:t>
            </a:r>
            <a:endParaRPr sz="34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e1cf15fa01_0_7" title="Colorado Division of Homeland Security &amp; Emergency Management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3250" y="5800750"/>
            <a:ext cx="3179450" cy="8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e1cf15fa01_0_7"/>
          <p:cNvSpPr txBox="1">
            <a:spLocks noGrp="1"/>
          </p:cNvSpPr>
          <p:nvPr>
            <p:ph type="body" idx="1"/>
          </p:nvPr>
        </p:nvSpPr>
        <p:spPr>
          <a:xfrm>
            <a:off x="738139" y="1366938"/>
            <a:ext cx="10715700" cy="4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Not </a:t>
            </a:r>
            <a:r>
              <a:rPr lang="en-US" sz="2500" b="1" dirty="0">
                <a:latin typeface="Arial"/>
                <a:ea typeface="Arial"/>
                <a:cs typeface="Arial"/>
                <a:sym typeface="Arial"/>
              </a:rPr>
              <a:t>“other duties as assigned” </a:t>
            </a: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otherwise it does not get done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◻"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Requires a person to coordinate 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◻"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Problems with ADA coordinators 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▪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Supports the how-</a:t>
            </a:r>
            <a:r>
              <a:rPr lang="en-US" sz="2500" dirty="0" err="1">
                <a:latin typeface="Arial"/>
                <a:ea typeface="Arial"/>
                <a:cs typeface="Arial"/>
                <a:sym typeface="Arial"/>
              </a:rPr>
              <a:t>tos</a:t>
            </a: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 tied to laws and </a:t>
            </a:r>
            <a:r>
              <a:rPr lang="en-US" sz="2500" dirty="0" err="1">
                <a:latin typeface="Arial"/>
                <a:ea typeface="Arial"/>
                <a:cs typeface="Arial"/>
                <a:sym typeface="Arial"/>
              </a:rPr>
              <a:t>regs</a:t>
            </a: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 for Whole Community Inclusion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◻"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Section 504 of rehab act 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◻"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ADA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1371600" lvl="2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effective communication</a:t>
            </a:r>
            <a:endParaRPr sz="21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◻"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Section 508 of rehab act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▪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Colorado’s Growth story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◻"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1 AFN Coordinator to piloting….. 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e1cf15fa01_0_7"/>
          <p:cNvSpPr txBox="1">
            <a:spLocks noGrp="1"/>
          </p:cNvSpPr>
          <p:nvPr>
            <p:ph type="title"/>
          </p:nvPr>
        </p:nvSpPr>
        <p:spPr>
          <a:xfrm>
            <a:off x="738139" y="296115"/>
            <a:ext cx="107157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8181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400" b="1" dirty="0">
                <a:latin typeface="Arial"/>
                <a:ea typeface="Arial"/>
                <a:cs typeface="Arial"/>
                <a:sym typeface="Arial"/>
              </a:rPr>
              <a:t>Inclusion assigned as a responsibility for a member of your team </a:t>
            </a:r>
            <a:endParaRPr sz="34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e1cf15fa01_0_14" title="Colorado Division of Homeland Security &amp; Emergency Management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3250" y="5800750"/>
            <a:ext cx="3179450" cy="8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e1cf15fa01_0_14"/>
          <p:cNvSpPr txBox="1">
            <a:spLocks noGrp="1"/>
          </p:cNvSpPr>
          <p:nvPr>
            <p:ph type="body" idx="1"/>
          </p:nvPr>
        </p:nvSpPr>
        <p:spPr>
          <a:xfrm>
            <a:off x="738189" y="1524000"/>
            <a:ext cx="10715700" cy="4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▪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Lessons learned from real world examples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◻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National Access &amp; Functional Needs Meeting due to concurrent disasters and pandemics e.g. COVID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◻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Personal Protection Equipment (PPE) gap to Home &amp; Community Based Services (HCBS) community members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◻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Language access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◻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Data collection -Social Vulnerability Index (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SoVI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37160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Age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137160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Disability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137160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Ethnicity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◻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Access to food during lockdown for those without transportation resources 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(CMIST- Communication, Maintaining Health, Independence, Support Services, Safety, Transportation resources )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e1cf15fa01_0_14"/>
          <p:cNvSpPr txBox="1">
            <a:spLocks noGrp="1"/>
          </p:cNvSpPr>
          <p:nvPr>
            <p:ph type="title"/>
          </p:nvPr>
        </p:nvSpPr>
        <p:spPr>
          <a:xfrm>
            <a:off x="738189" y="452440"/>
            <a:ext cx="107157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8181"/>
              </a:lnSpc>
              <a:spcBef>
                <a:spcPts val="1000"/>
              </a:spcBef>
              <a:spcAft>
                <a:spcPts val="0"/>
              </a:spcAft>
              <a:buSzPts val="3111"/>
              <a:buNone/>
            </a:pP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Position that focuses on ensuring equity and equality in all phases of emergency management  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b6ebde632d_0_0" title="Colorado Division of Homeland Security &amp; Emergency Management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3250" y="5800750"/>
            <a:ext cx="3179450" cy="8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b6ebde632d_0_0"/>
          <p:cNvSpPr txBox="1">
            <a:spLocks noGrp="1"/>
          </p:cNvSpPr>
          <p:nvPr>
            <p:ph type="body" idx="1"/>
          </p:nvPr>
        </p:nvSpPr>
        <p:spPr>
          <a:xfrm>
            <a:off x="738139" y="1341600"/>
            <a:ext cx="10715700" cy="4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25755" algn="l" rtl="0">
              <a:lnSpc>
                <a:spcPct val="144444"/>
              </a:lnSpc>
              <a:spcBef>
                <a:spcPts val="1000"/>
              </a:spcBef>
              <a:spcAft>
                <a:spcPts val="0"/>
              </a:spcAft>
              <a:buSzPct val="81818"/>
              <a:buFont typeface="Arial"/>
              <a:buChar char="▪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Access &amp; Functional Needs (AFN) Coordinator in ESF-5 in the plans section in the State Emergency Operations Center (SEOC)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25755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ct val="81818"/>
              <a:buFont typeface="Arial"/>
              <a:buChar char="▪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Training on how an AFN Coordinator is “people resource” vs AFN/ADA Police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25755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ct val="81818"/>
              <a:buFont typeface="Arial"/>
              <a:buChar char="▪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Filled the ICS coordination- ESF, Regional Disability Inclusion Specialist, Civil Rights Advisor, -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Intercore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Group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77177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/>
              <a:buChar char="◻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Community Based Testing sites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77177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/>
              <a:buChar char="◻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Alternative Care Facilities/ Sites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77177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/>
              <a:buChar char="◻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Vaccination Sites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77177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/>
              <a:buChar char="◻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Joint Information Center inclusion/ESF-8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25755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ct val="81818"/>
              <a:buFont typeface="Arial"/>
              <a:buChar char="▪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Listening session our statewide AFN/CMIST resource and information sharing meeting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25755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SzPct val="81818"/>
              <a:buFont typeface="Arial"/>
              <a:buChar char="▪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Lessons Learned sessions during the event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b6ebde632d_0_0"/>
          <p:cNvSpPr txBox="1">
            <a:spLocks noGrp="1"/>
          </p:cNvSpPr>
          <p:nvPr>
            <p:ph type="title"/>
          </p:nvPr>
        </p:nvSpPr>
        <p:spPr>
          <a:xfrm>
            <a:off x="738189" y="245440"/>
            <a:ext cx="107157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8181"/>
              </a:lnSpc>
              <a:spcBef>
                <a:spcPts val="1000"/>
              </a:spcBef>
              <a:spcAft>
                <a:spcPts val="0"/>
              </a:spcAft>
              <a:buSzPct val="90322"/>
              <a:buNone/>
            </a:pPr>
            <a:r>
              <a:rPr lang="en-US" sz="3444" b="1" dirty="0">
                <a:latin typeface="Arial"/>
                <a:ea typeface="Arial"/>
                <a:cs typeface="Arial"/>
                <a:sym typeface="Arial"/>
              </a:rPr>
              <a:t>Colorado blueprint that can help you achieve a similar outcome in your state</a:t>
            </a:r>
            <a:endParaRPr sz="22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e2307ec10d_0_1" title="Colorado Division of Homeland Security &amp; Emergency Management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3250" y="5800750"/>
            <a:ext cx="3179450" cy="8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e2307ec10d_0_1"/>
          <p:cNvSpPr txBox="1">
            <a:spLocks noGrp="1"/>
          </p:cNvSpPr>
          <p:nvPr>
            <p:ph type="body" idx="1"/>
          </p:nvPr>
        </p:nvSpPr>
        <p:spPr>
          <a:xfrm>
            <a:off x="738189" y="1524000"/>
            <a:ext cx="10715700" cy="410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▪"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Have a local/state level Whole Community in Emergency Management conversation and action plan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▪"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Join the National AFN Call to help support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◻"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3rd Monday of the Month 2PM ET/ 11AM PT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e2307ec10d_0_1"/>
          <p:cNvSpPr txBox="1">
            <a:spLocks noGrp="1"/>
          </p:cNvSpPr>
          <p:nvPr>
            <p:ph type="title"/>
          </p:nvPr>
        </p:nvSpPr>
        <p:spPr>
          <a:xfrm>
            <a:off x="738189" y="452440"/>
            <a:ext cx="10715700" cy="74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0"/>
              <a:buFont typeface="Arial"/>
              <a:buNone/>
            </a:pPr>
            <a:r>
              <a:rPr lang="en-US" sz="4800" b="1" dirty="0">
                <a:latin typeface="Arial"/>
                <a:ea typeface="Arial"/>
                <a:cs typeface="Arial"/>
                <a:sym typeface="Arial"/>
              </a:rPr>
              <a:t>Call to Action Steps</a:t>
            </a:r>
            <a:endParaRPr sz="48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5188"/>
      </a:dk2>
      <a:lt2>
        <a:srgbClr val="F3F3F3"/>
      </a:lt2>
      <a:accent1>
        <a:srgbClr val="0078AE"/>
      </a:accent1>
      <a:accent2>
        <a:srgbClr val="595B5D"/>
      </a:accent2>
      <a:accent3>
        <a:srgbClr val="BABBBD"/>
      </a:accent3>
      <a:accent4>
        <a:srgbClr val="5E9732"/>
      </a:accent4>
      <a:accent5>
        <a:srgbClr val="0072CE"/>
      </a:accent5>
      <a:accent6>
        <a:srgbClr val="C31230"/>
      </a:accent6>
      <a:hlink>
        <a:srgbClr val="005188"/>
      </a:hlink>
      <a:folHlink>
        <a:srgbClr val="0051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598</Words>
  <Application>Microsoft Office PowerPoint</Application>
  <PresentationFormat>Widescreen</PresentationFormat>
  <Paragraphs>93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Libre Franklin</vt:lpstr>
      <vt:lpstr>Libre Franklin Thin</vt:lpstr>
      <vt:lpstr>Arial</vt:lpstr>
      <vt:lpstr>Noto Sans Symbols</vt:lpstr>
      <vt:lpstr>Calibri</vt:lpstr>
      <vt:lpstr>Office Theme</vt:lpstr>
      <vt:lpstr>Achieving  Whole Community Inclusion in Emergency Management</vt:lpstr>
      <vt:lpstr>Learning  Objectives </vt:lpstr>
      <vt:lpstr>Whole Community in Emergency Management</vt:lpstr>
      <vt:lpstr>Planning with The Whole Community</vt:lpstr>
      <vt:lpstr>Ensuring inclusion in your agency’s core capabilities </vt:lpstr>
      <vt:lpstr>Inclusion assigned as a responsibility for a member of your team </vt:lpstr>
      <vt:lpstr>Position that focuses on ensuring equity and equality in all phases of emergency management  </vt:lpstr>
      <vt:lpstr>Colorado blueprint that can help you achieve a similar outcome in your state</vt:lpstr>
      <vt:lpstr>Call to Action Steps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 Whole Community Inclusion in Emergency Management</dc:title>
  <dc:creator>FEMA User</dc:creator>
  <cp:lastModifiedBy>Sadie Martinez</cp:lastModifiedBy>
  <cp:revision>2</cp:revision>
  <cp:lastPrinted>2021-07-09T18:06:53Z</cp:lastPrinted>
  <dcterms:created xsi:type="dcterms:W3CDTF">2012-11-19T20:41:22Z</dcterms:created>
  <dcterms:modified xsi:type="dcterms:W3CDTF">2021-07-09T18:07:53Z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0x010100A55AFDAE03B6C944A3098A367D4ADC16</vt:lpwstr>
  </property>
</Properties>
</file>